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3" r:id="rId2"/>
    <p:sldId id="279" r:id="rId3"/>
    <p:sldId id="280" r:id="rId4"/>
    <p:sldId id="264" r:id="rId5"/>
    <p:sldId id="284" r:id="rId6"/>
    <p:sldId id="267" r:id="rId7"/>
    <p:sldId id="283" r:id="rId8"/>
    <p:sldId id="281" r:id="rId9"/>
    <p:sldId id="282" r:id="rId10"/>
    <p:sldId id="289" r:id="rId11"/>
    <p:sldId id="278" r:id="rId12"/>
    <p:sldId id="285" r:id="rId13"/>
    <p:sldId id="286" r:id="rId14"/>
    <p:sldId id="288" r:id="rId15"/>
    <p:sldId id="287" r:id="rId16"/>
    <p:sldId id="274" r:id="rId17"/>
  </p:sldIdLst>
  <p:sldSz cx="12192000" cy="6858000"/>
  <p:notesSz cx="6735763" cy="98694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6600"/>
    <a:srgbClr val="F17F6B"/>
    <a:srgbClr val="8E99B7"/>
    <a:srgbClr val="F1816B"/>
    <a:srgbClr val="4E5C84"/>
    <a:srgbClr val="F15A34"/>
    <a:srgbClr val="BCBEC0"/>
    <a:srgbClr val="414042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89758" autoAdjust="0"/>
  </p:normalViewPr>
  <p:slideViewPr>
    <p:cSldViewPr snapToGrid="0">
      <p:cViewPr varScale="1">
        <p:scale>
          <a:sx n="76" d="100"/>
          <a:sy n="76" d="100"/>
        </p:scale>
        <p:origin x="45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180" y="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A1911-6B12-418E-A488-C4E88302FDD0}" type="datetimeFigureOut">
              <a:rPr lang="en-GB" smtClean="0"/>
              <a:t>19/07/2018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373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5D38F-7D08-4A71-9A0D-2CDE0AC2702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338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ADBDB-83B9-42D6-B46B-26B307882A91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1233488"/>
            <a:ext cx="591978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9691"/>
            <a:ext cx="5388610" cy="38861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8A12A-DD65-4D32-B577-D3FE21B182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630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8A12A-DD65-4D32-B577-D3FE21B1826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267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&lt;</a:t>
            </a:r>
            <a:r>
              <a:rPr lang="en-GB" dirty="0" err="1" smtClean="0"/>
              <a:t>center</a:t>
            </a:r>
            <a:r>
              <a:rPr lang="en-GB" dirty="0" smtClean="0"/>
              <a:t>&gt; &lt;h1&gt;heading 1&lt;/h1&gt; &lt;/</a:t>
            </a:r>
            <a:r>
              <a:rPr lang="en-GB" dirty="0" err="1" smtClean="0"/>
              <a:t>center</a:t>
            </a:r>
            <a:r>
              <a:rPr lang="en-GB" dirty="0" smtClean="0"/>
              <a:t>&gt;    indents the title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8A12A-DD65-4D32-B577-D3FE21B1826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15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Yet Another Markup Language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now stands for </a:t>
            </a:r>
            <a:r>
              <a:rPr lang="en-US" dirty="0" smtClean="0"/>
              <a:t>YAML </a:t>
            </a:r>
            <a:r>
              <a:rPr lang="en-US" dirty="0" err="1" smtClean="0"/>
              <a:t>Ain't</a:t>
            </a:r>
            <a:r>
              <a:rPr lang="en-US" dirty="0" smtClean="0"/>
              <a:t> Markup Language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8A12A-DD65-4D32-B577-D3FE21B1826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522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125" y="-1"/>
            <a:ext cx="12196123" cy="4887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0567" y="439445"/>
            <a:ext cx="5734975" cy="3635406"/>
          </a:xfrm>
        </p:spPr>
        <p:txBody>
          <a:bodyPr anchor="ctr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of the PowerPoint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18552" y="5621205"/>
            <a:ext cx="7486835" cy="557074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Date and Author</a:t>
            </a:r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887715"/>
            <a:ext cx="12204000" cy="5400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4123" y="4941258"/>
            <a:ext cx="12204000" cy="54000"/>
          </a:xfrm>
          <a:prstGeom prst="rect">
            <a:avLst/>
          </a:prstGeom>
          <a:solidFill>
            <a:srgbClr val="F15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16" y="3929409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4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454" y="197658"/>
            <a:ext cx="9790545" cy="981066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206" y="1825625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65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15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ingle Graphic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86" y="197655"/>
            <a:ext cx="9790545" cy="9810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044609" y="2262913"/>
            <a:ext cx="4257064" cy="3620653"/>
          </a:xfrm>
          <a:prstGeom prst="rect">
            <a:avLst/>
          </a:prstGeom>
          <a:solidFill>
            <a:srgbClr val="F15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54546" y="2364510"/>
            <a:ext cx="4028681" cy="3425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-18497" y="4063999"/>
            <a:ext cx="1103733" cy="4624"/>
          </a:xfrm>
          <a:prstGeom prst="line">
            <a:avLst/>
          </a:prstGeom>
          <a:ln w="63500">
            <a:solidFill>
              <a:srgbClr val="F15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221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ingle Graph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86" y="197655"/>
            <a:ext cx="9790545" cy="9810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6840439" y="2267533"/>
            <a:ext cx="4257064" cy="3620653"/>
          </a:xfrm>
          <a:prstGeom prst="rect">
            <a:avLst/>
          </a:prstGeom>
          <a:solidFill>
            <a:srgbClr val="F15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954630" y="2376552"/>
            <a:ext cx="4028681" cy="3425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11088267" y="4068615"/>
            <a:ext cx="1103733" cy="4624"/>
          </a:xfrm>
          <a:prstGeom prst="line">
            <a:avLst/>
          </a:prstGeom>
          <a:ln w="63500">
            <a:solidFill>
              <a:srgbClr val="F15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033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Data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48" b="40986"/>
          <a:stretch/>
        </p:blipFill>
        <p:spPr>
          <a:xfrm>
            <a:off x="0" y="-55418"/>
            <a:ext cx="12193440" cy="1191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161713"/>
            <a:ext cx="10515600" cy="2400762"/>
          </a:xfrm>
        </p:spPr>
        <p:txBody>
          <a:bodyPr anchor="b"/>
          <a:lstStyle>
            <a:lvl1pPr>
              <a:defRPr sz="6000" baseline="0"/>
            </a:lvl1pPr>
          </a:lstStyle>
          <a:p>
            <a:r>
              <a:rPr lang="en-US" dirty="0" smtClean="0"/>
              <a:t>Sub Title slide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47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Web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07" b="39280"/>
          <a:stretch/>
        </p:blipFill>
        <p:spPr>
          <a:xfrm>
            <a:off x="0" y="-18473"/>
            <a:ext cx="12192000" cy="1154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161713"/>
            <a:ext cx="10515600" cy="2400762"/>
          </a:xfrm>
        </p:spPr>
        <p:txBody>
          <a:bodyPr anchor="b"/>
          <a:lstStyle>
            <a:lvl1pPr>
              <a:defRPr sz="6000" baseline="0"/>
            </a:lvl1pPr>
          </a:lstStyle>
          <a:p>
            <a:r>
              <a:rPr lang="en-US" dirty="0" smtClean="0"/>
              <a:t>Sub Title slide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6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07" b="39280"/>
          <a:stretch/>
        </p:blipFill>
        <p:spPr>
          <a:xfrm>
            <a:off x="0" y="-25999"/>
            <a:ext cx="12192000" cy="115454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741285" y="1917577"/>
            <a:ext cx="566585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Get in touch: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+44 (0)1245 330360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interested@objectiveit.com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@</a:t>
            </a: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objectiveit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linkedin.com/company/objective-computing-limited/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Facebook.com/</a:t>
            </a: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objectivecomputinglimited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7" y="2648107"/>
            <a:ext cx="341780" cy="3417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5709">
            <a:off x="355514" y="3060142"/>
            <a:ext cx="335341" cy="3353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1" y="3695043"/>
            <a:ext cx="305765" cy="3057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2" y="4193612"/>
            <a:ext cx="309605" cy="3096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1" y="4714696"/>
            <a:ext cx="301836" cy="301836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739909" y="1825625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9702091" y="1825625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6739908" y="4000808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4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9702090" y="4000808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739909" y="3594959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sp>
        <p:nvSpPr>
          <p:cNvPr id="26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9697555" y="3582000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sp>
        <p:nvSpPr>
          <p:cNvPr id="27" name="Content Placeholder 2"/>
          <p:cNvSpPr>
            <a:spLocks noGrp="1"/>
          </p:cNvSpPr>
          <p:nvPr>
            <p:ph sz="half" idx="20" hasCustomPrompt="1"/>
          </p:nvPr>
        </p:nvSpPr>
        <p:spPr>
          <a:xfrm>
            <a:off x="6739909" y="5774581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sp>
        <p:nvSpPr>
          <p:cNvPr id="28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9697555" y="5774581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75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07" b="39280"/>
          <a:stretch/>
        </p:blipFill>
        <p:spPr>
          <a:xfrm>
            <a:off x="0" y="-25999"/>
            <a:ext cx="12192000" cy="115454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741285" y="1917577"/>
            <a:ext cx="566585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Get in touch: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+44 (0)1245 330360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interested@objectiveit.com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@</a:t>
            </a: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objectiveit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linkedin.com/company/objective-computing-limited/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Facebook.com/</a:t>
            </a: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objectivecomputinglimited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7" y="2648107"/>
            <a:ext cx="341780" cy="3417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5709">
            <a:off x="355514" y="3060142"/>
            <a:ext cx="335341" cy="3353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1" y="3695043"/>
            <a:ext cx="305765" cy="3057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2" y="4193612"/>
            <a:ext cx="309605" cy="3096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1" y="4714696"/>
            <a:ext cx="301836" cy="301836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739909" y="2781217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9702091" y="2781217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739909" y="4550551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sp>
        <p:nvSpPr>
          <p:cNvPr id="26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9697555" y="4537592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05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01454" y="243838"/>
            <a:ext cx="9790545" cy="981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291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132543"/>
            <a:ext cx="12204000" cy="5400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4123" y="1186086"/>
            <a:ext cx="12204000" cy="54000"/>
          </a:xfrm>
          <a:prstGeom prst="rect">
            <a:avLst/>
          </a:prstGeom>
          <a:solidFill>
            <a:srgbClr val="F15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 flipV="1">
            <a:off x="-4123" y="6760367"/>
            <a:ext cx="12204000" cy="54000"/>
          </a:xfrm>
          <a:prstGeom prst="rect">
            <a:avLst/>
          </a:prstGeom>
          <a:solidFill>
            <a:srgbClr val="4E5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6443532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www.objectiveit.com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-5849" y="6811171"/>
            <a:ext cx="12204000" cy="540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09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2" r:id="rId4"/>
    <p:sldLayoutId id="2147483663" r:id="rId5"/>
    <p:sldLayoutId id="2147483656" r:id="rId6"/>
    <p:sldLayoutId id="2147483658" r:id="rId7"/>
    <p:sldLayoutId id="2147483657" r:id="rId8"/>
    <p:sldLayoutId id="2147483664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2/rmarkdown-cheatsheet.pdf" TargetMode="External"/><Relationship Id="rId2" Type="http://schemas.openxmlformats.org/officeDocument/2006/relationships/hyperlink" Target="https://www.rstudio.com/wp-content/uploads/2015/03/rmarkdown-reference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rstudio.com/2018/03/26/reticulate-r-interface-to-python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Lewis.Mews@objectiveit.com" TargetMode="External"/><Relationship Id="rId2" Type="http://schemas.openxmlformats.org/officeDocument/2006/relationships/hyperlink" Target="https://github.com/Lewismews/Colchester_User_Meetu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 Markdown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Lewis Mews</a:t>
            </a:r>
            <a:endParaRPr lang="en-GB" dirty="0"/>
          </a:p>
        </p:txBody>
      </p:sp>
      <p:pic>
        <p:nvPicPr>
          <p:cNvPr id="1026" name="Picture 2" descr="Image result for r markdown h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504" y="5075412"/>
            <a:ext cx="1377660" cy="159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knitr hex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b="2986"/>
          <a:stretch/>
        </p:blipFill>
        <p:spPr bwMode="auto">
          <a:xfrm>
            <a:off x="9133007" y="5075412"/>
            <a:ext cx="1344760" cy="15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36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Chunk Options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290795"/>
              </p:ext>
            </p:extLst>
          </p:nvPr>
        </p:nvGraphicFramePr>
        <p:xfrm>
          <a:off x="609600" y="1944011"/>
          <a:ext cx="11134725" cy="3778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942">
                  <a:extLst>
                    <a:ext uri="{9D8B030D-6E8A-4147-A177-3AD203B41FA5}">
                      <a16:colId xmlns:a16="http://schemas.microsoft.com/office/drawing/2014/main" val="3013059172"/>
                    </a:ext>
                  </a:extLst>
                </a:gridCol>
                <a:gridCol w="7339783">
                  <a:extLst>
                    <a:ext uri="{9D8B030D-6E8A-4147-A177-3AD203B41FA5}">
                      <a16:colId xmlns:a16="http://schemas.microsoft.com/office/drawing/2014/main" val="1852850562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r>
                        <a:rPr lang="en-GB" dirty="0" smtClean="0"/>
                        <a:t>Code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Result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11711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smtClean="0"/>
                        <a:t>Echo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Whether</a:t>
                      </a:r>
                      <a:r>
                        <a:rPr lang="en-GB" baseline="0" dirty="0" smtClean="0"/>
                        <a:t> to display code along with the results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4576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smtClean="0"/>
                        <a:t>Warning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Whether</a:t>
                      </a:r>
                      <a:r>
                        <a:rPr lang="en-GB" baseline="0" dirty="0" smtClean="0"/>
                        <a:t> to display Warnings along with the results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069473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smtClean="0"/>
                        <a:t>Error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Whether</a:t>
                      </a:r>
                      <a:r>
                        <a:rPr lang="en-GB" baseline="0" dirty="0" smtClean="0"/>
                        <a:t> to display Errors along with the results 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14428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smtClean="0"/>
                        <a:t>Highlight    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Whether to highlight your code (If Echo=TRUE)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8790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Fig.Width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Width of your plot, in inches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66591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Fig.Height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Height</a:t>
                      </a:r>
                      <a:r>
                        <a:rPr lang="en-GB" baseline="0" dirty="0" smtClean="0"/>
                        <a:t> of your plot, in inches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50882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Eval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Whether</a:t>
                      </a:r>
                      <a:r>
                        <a:rPr lang="en-GB" baseline="0" dirty="0" smtClean="0"/>
                        <a:t> to Evaluate your code and include its results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29401"/>
                  </a:ext>
                </a:extLst>
              </a:tr>
              <a:tr h="641163">
                <a:tc>
                  <a:txBody>
                    <a:bodyPr/>
                    <a:lstStyle/>
                    <a:p>
                      <a:r>
                        <a:rPr lang="en-GB" dirty="0" smtClean="0"/>
                        <a:t>Cache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Whether to Cache your results for future use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90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31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Formats Are Supported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845193" y="2607007"/>
            <a:ext cx="1530928" cy="793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smtClean="0"/>
              <a:t>Html</a:t>
            </a:r>
            <a:endParaRPr lang="en-GB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5911273" y="3400827"/>
            <a:ext cx="1579418" cy="903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smtClean="0"/>
              <a:t>Pdf</a:t>
            </a:r>
            <a:endParaRPr lang="en-GB" sz="3200" dirty="0" smtClean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771899" y="3555672"/>
            <a:ext cx="1669473" cy="923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smtClean="0"/>
              <a:t>Word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2897908" y="2671445"/>
            <a:ext cx="1482436" cy="525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Ioslides</a:t>
            </a:r>
            <a:endParaRPr lang="en-GB" dirty="0" smtClean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5710382" y="4220760"/>
            <a:ext cx="1981200" cy="517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Dashboard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700982" y="2560932"/>
            <a:ext cx="1857663" cy="598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Notebook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668981" y="1608446"/>
            <a:ext cx="1041401" cy="506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Slidy</a:t>
            </a:r>
            <a:endParaRPr lang="en-GB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2226538" y="3709719"/>
            <a:ext cx="1075460" cy="539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Latex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6864061" y="5124480"/>
            <a:ext cx="1253259" cy="598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Shiny 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2891271" y="4576391"/>
            <a:ext cx="2684606" cy="677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Tufte</a:t>
            </a:r>
            <a:r>
              <a:rPr lang="en-GB" dirty="0" smtClean="0"/>
              <a:t> handout</a:t>
            </a:r>
            <a:endParaRPr lang="en-GB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7960592" y="3469405"/>
            <a:ext cx="879764" cy="548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rtf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477327" y="5268611"/>
            <a:ext cx="1563254" cy="624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Beamer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704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Languages Are Supported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269959" y="3322208"/>
            <a:ext cx="732008" cy="705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smtClean="0"/>
              <a:t>R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half" idx="1"/>
          </p:nvPr>
        </p:nvSpPr>
        <p:spPr>
          <a:xfrm>
            <a:off x="3857093" y="4168776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Python</a:t>
            </a:r>
            <a:endParaRPr lang="en-GB" sz="4000" dirty="0" smtClean="0"/>
          </a:p>
        </p:txBody>
      </p:sp>
      <p:sp>
        <p:nvSpPr>
          <p:cNvPr id="27" name="Content Placeholder 2"/>
          <p:cNvSpPr>
            <a:spLocks noGrp="1"/>
          </p:cNvSpPr>
          <p:nvPr>
            <p:ph sz="half" idx="1"/>
          </p:nvPr>
        </p:nvSpPr>
        <p:spPr>
          <a:xfrm>
            <a:off x="6238352" y="3961737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SQL</a:t>
            </a:r>
            <a:endParaRPr lang="en-GB" sz="4000" dirty="0" smtClean="0"/>
          </a:p>
        </p:txBody>
      </p:sp>
      <p:sp>
        <p:nvSpPr>
          <p:cNvPr id="28" name="Content Placeholder 2"/>
          <p:cNvSpPr>
            <a:spLocks noGrp="1"/>
          </p:cNvSpPr>
          <p:nvPr>
            <p:ph sz="half" idx="1"/>
          </p:nvPr>
        </p:nvSpPr>
        <p:spPr>
          <a:xfrm>
            <a:off x="5309529" y="4595197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Bash</a:t>
            </a:r>
            <a:endParaRPr lang="en-GB" sz="4000" dirty="0" smtClean="0"/>
          </a:p>
        </p:txBody>
      </p:sp>
      <p:sp>
        <p:nvSpPr>
          <p:cNvPr id="29" name="Content Placeholder 2"/>
          <p:cNvSpPr>
            <a:spLocks noGrp="1"/>
          </p:cNvSpPr>
          <p:nvPr>
            <p:ph sz="half" idx="1"/>
          </p:nvPr>
        </p:nvSpPr>
        <p:spPr>
          <a:xfrm>
            <a:off x="5951319" y="2255058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Rcpp</a:t>
            </a:r>
            <a:endParaRPr lang="en-GB" sz="4000" dirty="0" smtClean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1"/>
          </p:nvPr>
        </p:nvSpPr>
        <p:spPr>
          <a:xfrm>
            <a:off x="3911516" y="2381575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Scala</a:t>
            </a:r>
            <a:endParaRPr lang="en-GB" sz="4000" dirty="0" smtClean="0"/>
          </a:p>
        </p:txBody>
      </p:sp>
      <p:sp>
        <p:nvSpPr>
          <p:cNvPr id="34" name="Content Placeholder 2"/>
          <p:cNvSpPr>
            <a:spLocks noGrp="1"/>
          </p:cNvSpPr>
          <p:nvPr>
            <p:ph sz="half" idx="1"/>
          </p:nvPr>
        </p:nvSpPr>
        <p:spPr>
          <a:xfrm>
            <a:off x="6701911" y="3068740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C</a:t>
            </a:r>
            <a:endParaRPr lang="en-GB" sz="4000" dirty="0" smtClean="0"/>
          </a:p>
        </p:txBody>
      </p:sp>
      <p:sp>
        <p:nvSpPr>
          <p:cNvPr id="35" name="Content Placeholder 2"/>
          <p:cNvSpPr>
            <a:spLocks noGrp="1"/>
          </p:cNvSpPr>
          <p:nvPr>
            <p:ph sz="half" idx="1"/>
          </p:nvPr>
        </p:nvSpPr>
        <p:spPr>
          <a:xfrm>
            <a:off x="3447957" y="3387778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Ruby</a:t>
            </a:r>
            <a:endParaRPr lang="en-GB" sz="4000" dirty="0" smtClean="0"/>
          </a:p>
        </p:txBody>
      </p:sp>
    </p:spTree>
    <p:extLst>
      <p:ext uri="{BB962C8B-B14F-4D97-AF65-F5344CB8AC3E}">
        <p14:creationId xmlns:p14="http://schemas.microsoft.com/office/powerpoint/2010/main" val="120772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Python And SQL Script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23" y="2767413"/>
            <a:ext cx="6012971" cy="2372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02" y="2513413"/>
            <a:ext cx="4485320" cy="288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4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Note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72782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You will need to install </a:t>
            </a:r>
          </a:p>
          <a:p>
            <a:r>
              <a:rPr lang="en-GB" dirty="0" err="1" smtClean="0"/>
              <a:t>rmarkdown</a:t>
            </a:r>
            <a:endParaRPr lang="en-GB" dirty="0" smtClean="0"/>
          </a:p>
          <a:p>
            <a:r>
              <a:rPr lang="en-GB" dirty="0" err="1" smtClean="0"/>
              <a:t>knitr</a:t>
            </a:r>
            <a:endParaRPr lang="en-GB" dirty="0"/>
          </a:p>
          <a:p>
            <a:r>
              <a:rPr lang="en-GB" dirty="0" smtClean="0"/>
              <a:t>something </a:t>
            </a:r>
            <a:r>
              <a:rPr lang="en-GB" dirty="0"/>
              <a:t>to read pdf </a:t>
            </a:r>
            <a:r>
              <a:rPr lang="en-GB" dirty="0" smtClean="0"/>
              <a:t>E.g. </a:t>
            </a:r>
            <a:r>
              <a:rPr lang="en-GB" dirty="0" err="1" smtClean="0"/>
              <a:t>Miktex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6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Useful Links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109364" cy="4351338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www.rstudio.com/wp-content/uploads/2015/03/rmarkdown-reference.pdf</a:t>
            </a:r>
            <a:endParaRPr lang="en-GB" dirty="0" smtClean="0"/>
          </a:p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www.rstudio.com/wp-content/uploads/2015/02/rmarkdown-cheatsheet.pdf</a:t>
            </a:r>
            <a:endParaRPr lang="en-GB" dirty="0" smtClean="0"/>
          </a:p>
          <a:p>
            <a:r>
              <a:rPr lang="en-GB" dirty="0">
                <a:hlinkClick r:id="rId4"/>
              </a:rPr>
              <a:t>https://blog.rstudio.com/2018/03/26/reticulate-r-interface-to-python</a:t>
            </a:r>
            <a:r>
              <a:rPr lang="en-GB" dirty="0" smtClean="0">
                <a:hlinkClick r:id="rId4"/>
              </a:rPr>
              <a:t>/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683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5146" y="1825625"/>
            <a:ext cx="11083834" cy="4351338"/>
          </a:xfrm>
        </p:spPr>
        <p:txBody>
          <a:bodyPr/>
          <a:lstStyle/>
          <a:p>
            <a:r>
              <a:rPr lang="en-GB" dirty="0" smtClean="0"/>
              <a:t>Great for Automated Reports or if you want to combine text with your R code</a:t>
            </a:r>
          </a:p>
          <a:p>
            <a:endParaRPr lang="en-GB" dirty="0"/>
          </a:p>
          <a:p>
            <a:r>
              <a:rPr lang="en-GB" dirty="0" smtClean="0"/>
              <a:t>Main sections: YAML header, inline text and Code chunks</a:t>
            </a:r>
          </a:p>
          <a:p>
            <a:endParaRPr lang="en-GB" dirty="0"/>
          </a:p>
          <a:p>
            <a:r>
              <a:rPr lang="en-GB" dirty="0" smtClean="0"/>
              <a:t>Supports many different outputs/languages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30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the material with scripts/examples can be downloaded from my GitHub directory: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github.com/Lewismews/Colchester_User_Meetup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>
                <a:hlinkClick r:id="rId3"/>
              </a:rPr>
              <a:t>Lewis.Mews@objectiveit.com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284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R markdown</a:t>
            </a:r>
          </a:p>
          <a:p>
            <a:r>
              <a:rPr lang="en-GB" dirty="0" smtClean="0"/>
              <a:t>Use cases</a:t>
            </a:r>
          </a:p>
          <a:p>
            <a:r>
              <a:rPr lang="en-GB" dirty="0" smtClean="0"/>
              <a:t>Go through a script</a:t>
            </a:r>
          </a:p>
          <a:p>
            <a:r>
              <a:rPr lang="en-GB" dirty="0" smtClean="0"/>
              <a:t>Different Output types</a:t>
            </a:r>
          </a:p>
          <a:p>
            <a:r>
              <a:rPr lang="en-GB" dirty="0" smtClean="0"/>
              <a:t>Supported Languages</a:t>
            </a:r>
          </a:p>
          <a:p>
            <a:r>
              <a:rPr lang="en-GB" dirty="0" smtClean="0"/>
              <a:t>Summary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185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</a:t>
            </a:r>
            <a:r>
              <a:rPr lang="en-GB" dirty="0" smtClean="0"/>
              <a:t>Is </a:t>
            </a:r>
            <a:r>
              <a:rPr lang="en-GB" dirty="0" smtClean="0"/>
              <a:t>R Markdown?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HTML in an easy to read format.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 smtClean="0"/>
              <a:t>Predominantly used to produce HTML, PDFs and Word docs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r>
              <a:rPr lang="en-GB" sz="2400" dirty="0" smtClean="0"/>
              <a:t>Core syntax of markdown with embedded R chunks to create dynamic documents. </a:t>
            </a:r>
          </a:p>
        </p:txBody>
      </p:sp>
    </p:spTree>
    <p:extLst>
      <p:ext uri="{BB962C8B-B14F-4D97-AF65-F5344CB8AC3E}">
        <p14:creationId xmlns:p14="http://schemas.microsoft.com/office/powerpoint/2010/main" val="263541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Vs R Markdown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63" y="2644115"/>
            <a:ext cx="3660702" cy="2482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623" y="2925382"/>
            <a:ext cx="3781476" cy="19195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8073" y="2493818"/>
            <a:ext cx="4516582" cy="2863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009070" y="2493818"/>
            <a:ext cx="4516582" cy="2863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82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R Markdown Used For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65909" y="1862570"/>
            <a:ext cx="8758382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 smtClean="0"/>
              <a:t>Papers/Assignments </a:t>
            </a:r>
            <a:endParaRPr lang="en-GB" dirty="0"/>
          </a:p>
          <a:p>
            <a:endParaRPr lang="en-GB" dirty="0" smtClean="0"/>
          </a:p>
          <a:p>
            <a:r>
              <a:rPr lang="en-GB" dirty="0"/>
              <a:t>A</a:t>
            </a:r>
            <a:r>
              <a:rPr lang="en-GB" dirty="0" smtClean="0"/>
              <a:t>utomation of reports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21" b="908"/>
          <a:stretch/>
        </p:blipFill>
        <p:spPr>
          <a:xfrm>
            <a:off x="9291097" y="1517429"/>
            <a:ext cx="2457450" cy="482138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514450" y="2282732"/>
            <a:ext cx="3564551" cy="3290776"/>
            <a:chOff x="1555371" y="1822226"/>
            <a:chExt cx="4166312" cy="420435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5371" y="1825625"/>
              <a:ext cx="4047196" cy="321425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1501" r="4201"/>
            <a:stretch/>
          </p:blipFill>
          <p:spPr>
            <a:xfrm>
              <a:off x="1555371" y="4144990"/>
              <a:ext cx="4047196" cy="18815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/>
            <a:srcRect l="29358"/>
            <a:stretch/>
          </p:blipFill>
          <p:spPr>
            <a:xfrm>
              <a:off x="1560945" y="1826203"/>
              <a:ext cx="346778" cy="420037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r="27225"/>
            <a:stretch/>
          </p:blipFill>
          <p:spPr>
            <a:xfrm>
              <a:off x="5361353" y="1822226"/>
              <a:ext cx="360330" cy="4204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449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YAML Header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This is where you input the structure of your file.</a:t>
            </a:r>
          </a:p>
          <a:p>
            <a:r>
              <a:rPr lang="en-GB" dirty="0" smtClean="0"/>
              <a:t>Title </a:t>
            </a:r>
          </a:p>
          <a:p>
            <a:r>
              <a:rPr lang="en-GB" dirty="0" smtClean="0"/>
              <a:t>Author</a:t>
            </a:r>
          </a:p>
          <a:p>
            <a:r>
              <a:rPr lang="en-GB" dirty="0" smtClean="0"/>
              <a:t>Date</a:t>
            </a:r>
          </a:p>
          <a:p>
            <a:r>
              <a:rPr lang="en-GB" dirty="0" smtClean="0"/>
              <a:t>Type of output</a:t>
            </a:r>
          </a:p>
          <a:p>
            <a:r>
              <a:rPr lang="en-GB" dirty="0" smtClean="0"/>
              <a:t>CSS/Theme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27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Text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309310"/>
              </p:ext>
            </p:extLst>
          </p:nvPr>
        </p:nvGraphicFramePr>
        <p:xfrm>
          <a:off x="609600" y="1944011"/>
          <a:ext cx="11134725" cy="4180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942">
                  <a:extLst>
                    <a:ext uri="{9D8B030D-6E8A-4147-A177-3AD203B41FA5}">
                      <a16:colId xmlns:a16="http://schemas.microsoft.com/office/drawing/2014/main" val="3013059172"/>
                    </a:ext>
                  </a:extLst>
                </a:gridCol>
                <a:gridCol w="7339783">
                  <a:extLst>
                    <a:ext uri="{9D8B030D-6E8A-4147-A177-3AD203B41FA5}">
                      <a16:colId xmlns:a16="http://schemas.microsoft.com/office/drawing/2014/main" val="1852850562"/>
                    </a:ext>
                  </a:extLst>
                </a:gridCol>
              </a:tblGrid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Code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Result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117119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#Header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Produces</a:t>
                      </a:r>
                      <a:r>
                        <a:rPr lang="en-GB" baseline="0" dirty="0" smtClean="0"/>
                        <a:t> a Header (up to #######)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45769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__</a:t>
                      </a:r>
                      <a:r>
                        <a:rPr lang="en-GB" dirty="0" err="1" smtClean="0"/>
                        <a:t>abc</a:t>
                      </a:r>
                      <a:r>
                        <a:rPr lang="en-GB" dirty="0" smtClean="0"/>
                        <a:t>__      or      **</a:t>
                      </a:r>
                      <a:r>
                        <a:rPr lang="en-GB" dirty="0" err="1" smtClean="0"/>
                        <a:t>abc</a:t>
                      </a:r>
                      <a:r>
                        <a:rPr lang="en-GB" dirty="0" smtClean="0"/>
                        <a:t>**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Bold</a:t>
                      </a:r>
                      <a:r>
                        <a:rPr lang="en-GB" baseline="0" dirty="0" smtClean="0"/>
                        <a:t>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069473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_</a:t>
                      </a:r>
                      <a:r>
                        <a:rPr lang="en-GB" dirty="0" err="1" smtClean="0"/>
                        <a:t>abc</a:t>
                      </a:r>
                      <a:r>
                        <a:rPr lang="en-GB" dirty="0" smtClean="0"/>
                        <a:t>_         or      _</a:t>
                      </a:r>
                      <a:r>
                        <a:rPr lang="en-GB" dirty="0" err="1" smtClean="0"/>
                        <a:t>abc</a:t>
                      </a:r>
                      <a:r>
                        <a:rPr lang="en-GB" dirty="0" smtClean="0"/>
                        <a:t>_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Italics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144288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*    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Bullet Point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87900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1)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Numbered</a:t>
                      </a:r>
                      <a:r>
                        <a:rPr lang="en-GB" baseline="0" dirty="0" smtClean="0"/>
                        <a:t> list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665918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[Link Name] (link URL)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Hyperlink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508822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![alt text](path/image)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Image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29401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Enter</a:t>
                      </a:r>
                      <a:r>
                        <a:rPr lang="en-GB" baseline="0" dirty="0" smtClean="0"/>
                        <a:t> a double space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Creates new paragraph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424731"/>
                  </a:ext>
                </a:extLst>
              </a:tr>
              <a:tr h="642716">
                <a:tc>
                  <a:txBody>
                    <a:bodyPr/>
                    <a:lstStyle/>
                    <a:p>
                      <a:r>
                        <a:rPr lang="en-GB" dirty="0" smtClean="0"/>
                        <a:t>`r 2+2`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You can run R code without the need for a chunk. This</a:t>
                      </a:r>
                      <a:r>
                        <a:rPr lang="en-GB" baseline="0" dirty="0" smtClean="0"/>
                        <a:t> will produce 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90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47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Chunk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Code chunk has 3 parts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‘’’ ```</a:t>
            </a:r>
          </a:p>
          <a:p>
            <a:endParaRPr lang="en-GB" dirty="0" smtClean="0"/>
          </a:p>
          <a:p>
            <a:r>
              <a:rPr lang="en-GB" dirty="0" smtClean="0"/>
              <a:t>{}</a:t>
            </a:r>
          </a:p>
          <a:p>
            <a:endParaRPr lang="en-GB" dirty="0" smtClean="0"/>
          </a:p>
          <a:p>
            <a:r>
              <a:rPr lang="en-GB" dirty="0" smtClean="0"/>
              <a:t>Code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609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800"/>
      </a:accent1>
      <a:accent2>
        <a:srgbClr val="48A1FA"/>
      </a:accent2>
      <a:accent3>
        <a:srgbClr val="F7CBAC"/>
      </a:accent3>
      <a:accent4>
        <a:srgbClr val="BDD7EE"/>
      </a:accent4>
      <a:accent5>
        <a:srgbClr val="C55A11"/>
      </a:accent5>
      <a:accent6>
        <a:srgbClr val="FF5800"/>
      </a:accent6>
      <a:hlink>
        <a:srgbClr val="5B9BD5"/>
      </a:hlink>
      <a:folHlink>
        <a:srgbClr val="5B9BD5"/>
      </a:folHlink>
    </a:clrScheme>
    <a:fontScheme name="Objectiv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15A34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tro Presentation - Development" id="{0032B7FC-865D-4417-A3F0-88B7D582D972}" vid="{738852CF-79CF-441F-ABC5-2AD618738F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Presentation - Development</Template>
  <TotalTime>14002</TotalTime>
  <Words>389</Words>
  <Application>Microsoft Office PowerPoint</Application>
  <PresentationFormat>Widescreen</PresentationFormat>
  <Paragraphs>128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Segoe UI</vt:lpstr>
      <vt:lpstr>Office Theme</vt:lpstr>
      <vt:lpstr>R Markdown</vt:lpstr>
      <vt:lpstr>Intro</vt:lpstr>
      <vt:lpstr>Intro</vt:lpstr>
      <vt:lpstr>What Is R Markdown?</vt:lpstr>
      <vt:lpstr>HTML Vs R Markdown</vt:lpstr>
      <vt:lpstr>What Is R Markdown Used For</vt:lpstr>
      <vt:lpstr>YAML Header</vt:lpstr>
      <vt:lpstr>Text</vt:lpstr>
      <vt:lpstr>Code Chunk</vt:lpstr>
      <vt:lpstr>Chunk Options</vt:lpstr>
      <vt:lpstr>What Formats Are Supported</vt:lpstr>
      <vt:lpstr>What Languages Are Supported</vt:lpstr>
      <vt:lpstr>Python And SQL Script</vt:lpstr>
      <vt:lpstr>To Note</vt:lpstr>
      <vt:lpstr>Useful Links</vt:lpstr>
      <vt:lpstr>Summary</vt:lpstr>
    </vt:vector>
  </TitlesOfParts>
  <Company>Dell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Objective</dc:title>
  <dc:creator>Lara Fox</dc:creator>
  <cp:lastModifiedBy>Lewis Mews</cp:lastModifiedBy>
  <cp:revision>103</cp:revision>
  <cp:lastPrinted>2018-07-19T11:01:16Z</cp:lastPrinted>
  <dcterms:created xsi:type="dcterms:W3CDTF">2017-11-29T10:04:34Z</dcterms:created>
  <dcterms:modified xsi:type="dcterms:W3CDTF">2018-07-19T14:33:39Z</dcterms:modified>
</cp:coreProperties>
</file>